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1"/>
    <p:sldId id="257" r:id="rId42"/>
    <p:sldId id="258" r:id="rId43"/>
    <p:sldId id="259" r:id="rId44"/>
    <p:sldId id="260" r:id="rId45"/>
    <p:sldId id="261" r:id="rId46"/>
    <p:sldId id="262" r:id="rId47"/>
    <p:sldId id="263" r:id="rId48"/>
    <p:sldId id="264" r:id="rId49"/>
    <p:sldId id="265" r:id="rId50"/>
    <p:sldId id="266" r:id="rId51"/>
    <p:sldId id="267" r:id="rId52"/>
    <p:sldId id="268" r:id="rId53"/>
    <p:sldId id="269" r:id="rId54"/>
    <p:sldId id="270" r:id="rId55"/>
    <p:sldId id="271" r:id="rId5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S Gordon Serif" charset="1" panose="00000000000000000000"/>
      <p:regular r:id="rId10"/>
    </p:embeddedFont>
    <p:embeddedFont>
      <p:font typeface="Poppins" charset="1" panose="00000500000000000000"/>
      <p:regular r:id="rId11"/>
    </p:embeddedFont>
    <p:embeddedFont>
      <p:font typeface="Poppins Bold" charset="1" panose="00000800000000000000"/>
      <p:regular r:id="rId12"/>
    </p:embeddedFont>
    <p:embeddedFont>
      <p:font typeface="Poppins Italics" charset="1" panose="00000500000000000000"/>
      <p:regular r:id="rId13"/>
    </p:embeddedFont>
    <p:embeddedFont>
      <p:font typeface="Poppins Bold Italics" charset="1" panose="00000800000000000000"/>
      <p:regular r:id="rId14"/>
    </p:embeddedFont>
    <p:embeddedFont>
      <p:font typeface="Poppins Thin" charset="1" panose="00000300000000000000"/>
      <p:regular r:id="rId15"/>
    </p:embeddedFont>
    <p:embeddedFont>
      <p:font typeface="Poppins Thin Italics" charset="1" panose="00000300000000000000"/>
      <p:regular r:id="rId16"/>
    </p:embeddedFont>
    <p:embeddedFont>
      <p:font typeface="Poppins Extra-Light" charset="1" panose="00000300000000000000"/>
      <p:regular r:id="rId17"/>
    </p:embeddedFont>
    <p:embeddedFont>
      <p:font typeface="Poppins Extra-Light Italics" charset="1" panose="00000300000000000000"/>
      <p:regular r:id="rId18"/>
    </p:embeddedFont>
    <p:embeddedFont>
      <p:font typeface="Poppins Light" charset="1" panose="00000400000000000000"/>
      <p:regular r:id="rId19"/>
    </p:embeddedFont>
    <p:embeddedFont>
      <p:font typeface="Poppins Light Italics" charset="1" panose="00000400000000000000"/>
      <p:regular r:id="rId20"/>
    </p:embeddedFont>
    <p:embeddedFont>
      <p:font typeface="Poppins Medium" charset="1" panose="00000600000000000000"/>
      <p:regular r:id="rId21"/>
    </p:embeddedFont>
    <p:embeddedFont>
      <p:font typeface="Poppins Medium Italics" charset="1" panose="00000600000000000000"/>
      <p:regular r:id="rId22"/>
    </p:embeddedFont>
    <p:embeddedFont>
      <p:font typeface="Poppins Semi-Bold" charset="1" panose="00000700000000000000"/>
      <p:regular r:id="rId23"/>
    </p:embeddedFont>
    <p:embeddedFont>
      <p:font typeface="Poppins Semi-Bold Italics" charset="1" panose="00000700000000000000"/>
      <p:regular r:id="rId24"/>
    </p:embeddedFont>
    <p:embeddedFont>
      <p:font typeface="Poppins Ultra-Bold" charset="1" panose="00000900000000000000"/>
      <p:regular r:id="rId25"/>
    </p:embeddedFont>
    <p:embeddedFont>
      <p:font typeface="Poppins Ultra-Bold Italics" charset="1" panose="00000900000000000000"/>
      <p:regular r:id="rId26"/>
    </p:embeddedFont>
    <p:embeddedFont>
      <p:font typeface="Poppins Heavy" charset="1" panose="00000A00000000000000"/>
      <p:regular r:id="rId27"/>
    </p:embeddedFont>
    <p:embeddedFont>
      <p:font typeface="Poppins Heavy Italics" charset="1" panose="00000A00000000000000"/>
      <p:regular r:id="rId28"/>
    </p:embeddedFont>
    <p:embeddedFont>
      <p:font typeface="Agrandir" charset="1" panose="00000500000000000000"/>
      <p:regular r:id="rId29"/>
    </p:embeddedFont>
    <p:embeddedFont>
      <p:font typeface="Agrandir Bold" charset="1" panose="00000800000000000000"/>
      <p:regular r:id="rId30"/>
    </p:embeddedFont>
    <p:embeddedFont>
      <p:font typeface="Agrandir Italics" charset="1" panose="00000500000000000000"/>
      <p:regular r:id="rId31"/>
    </p:embeddedFont>
    <p:embeddedFont>
      <p:font typeface="Agrandir Bold Italics" charset="1" panose="00000800000000000000"/>
      <p:regular r:id="rId32"/>
    </p:embeddedFont>
    <p:embeddedFont>
      <p:font typeface="Agrandir Thin" charset="1" panose="00000200000000000000"/>
      <p:regular r:id="rId33"/>
    </p:embeddedFont>
    <p:embeddedFont>
      <p:font typeface="Agrandir Thin Italics" charset="1" panose="00000200000000000000"/>
      <p:regular r:id="rId34"/>
    </p:embeddedFont>
    <p:embeddedFont>
      <p:font typeface="Agrandir Medium" charset="1" panose="00000600000000000000"/>
      <p:regular r:id="rId35"/>
    </p:embeddedFont>
    <p:embeddedFont>
      <p:font typeface="Agrandir Medium Italics" charset="1" panose="00000600000000000000"/>
      <p:regular r:id="rId36"/>
    </p:embeddedFont>
    <p:embeddedFont>
      <p:font typeface="Agrandir Ultra-Bold" charset="1" panose="00000A00000000000000"/>
      <p:regular r:id="rId37"/>
    </p:embeddedFont>
    <p:embeddedFont>
      <p:font typeface="Agrandir Ultra-Bold Italics" charset="1" panose="00000A00000000000000"/>
      <p:regular r:id="rId38"/>
    </p:embeddedFont>
    <p:embeddedFont>
      <p:font typeface="Agrandir Heavy" charset="1" panose="00000900000000000000"/>
      <p:regular r:id="rId39"/>
    </p:embeddedFont>
    <p:embeddedFont>
      <p:font typeface="Agrandir Heavy Italics" charset="1" panose="00000900000000000000"/>
      <p:regular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slides/slide1.xml" Type="http://schemas.openxmlformats.org/officeDocument/2006/relationships/slide"/><Relationship Id="rId42" Target="slides/slide2.xml" Type="http://schemas.openxmlformats.org/officeDocument/2006/relationships/slide"/><Relationship Id="rId43" Target="slides/slide3.xml" Type="http://schemas.openxmlformats.org/officeDocument/2006/relationships/slide"/><Relationship Id="rId44" Target="slides/slide4.xml" Type="http://schemas.openxmlformats.org/officeDocument/2006/relationships/slide"/><Relationship Id="rId45" Target="slides/slide5.xml" Type="http://schemas.openxmlformats.org/officeDocument/2006/relationships/slide"/><Relationship Id="rId46" Target="slides/slide6.xml" Type="http://schemas.openxmlformats.org/officeDocument/2006/relationships/slide"/><Relationship Id="rId47" Target="slides/slide7.xml" Type="http://schemas.openxmlformats.org/officeDocument/2006/relationships/slide"/><Relationship Id="rId48" Target="slides/slide8.xml" Type="http://schemas.openxmlformats.org/officeDocument/2006/relationships/slide"/><Relationship Id="rId49" Target="slides/slide9.xml" Type="http://schemas.openxmlformats.org/officeDocument/2006/relationships/slide"/><Relationship Id="rId5" Target="tableStyles.xml" Type="http://schemas.openxmlformats.org/officeDocument/2006/relationships/tableStyles"/><Relationship Id="rId50" Target="slides/slide10.xml" Type="http://schemas.openxmlformats.org/officeDocument/2006/relationships/slide"/><Relationship Id="rId51" Target="slides/slide11.xml" Type="http://schemas.openxmlformats.org/officeDocument/2006/relationships/slide"/><Relationship Id="rId52" Target="slides/slide12.xml" Type="http://schemas.openxmlformats.org/officeDocument/2006/relationships/slide"/><Relationship Id="rId53" Target="slides/slide13.xml" Type="http://schemas.openxmlformats.org/officeDocument/2006/relationships/slide"/><Relationship Id="rId54" Target="slides/slide14.xml" Type="http://schemas.openxmlformats.org/officeDocument/2006/relationships/slide"/><Relationship Id="rId55" Target="slides/slide15.xml" Type="http://schemas.openxmlformats.org/officeDocument/2006/relationships/slide"/><Relationship Id="rId56" Target="slides/slide16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jpeg>
</file>

<file path=ppt/media/image19.jpe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14.png" Type="http://schemas.openxmlformats.org/officeDocument/2006/relationships/image"/><Relationship Id="rId8" Target="../media/image15.png" Type="http://schemas.openxmlformats.org/officeDocument/2006/relationships/image"/><Relationship Id="rId9" Target="../media/image16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17.png" Type="http://schemas.openxmlformats.org/officeDocument/2006/relationships/image"/><Relationship Id="rId8" Target="../media/image18.jpeg" Type="http://schemas.openxmlformats.org/officeDocument/2006/relationships/image"/><Relationship Id="rId9" Target="../media/image19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https://geattt.github.io/Final-Project/" TargetMode="External" Type="http://schemas.openxmlformats.org/officeDocument/2006/relationships/hyperlink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https://github.com/Geattt/Final-Project.git" TargetMode="External" Type="http://schemas.openxmlformats.org/officeDocument/2006/relationships/hyperlink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2422967"/>
            <a:ext cx="16230600" cy="2470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93"/>
              </a:lnSpc>
            </a:pPr>
            <a:r>
              <a:rPr lang="en-US" sz="11851">
                <a:solidFill>
                  <a:srgbClr val="FFFFFF"/>
                </a:solidFill>
                <a:ea typeface="Poppins"/>
              </a:rPr>
              <a:t>網頁設計期末報告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5665945"/>
            <a:ext cx="16230600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Poppins"/>
                <a:ea typeface="Poppins"/>
              </a:rPr>
              <a:t>01157061 吳俊威</a:t>
            </a:r>
            <a:r>
              <a:rPr lang="en-US" sz="6000">
                <a:solidFill>
                  <a:srgbClr val="FFFFFF"/>
                </a:solidFill>
                <a:latin typeface="Poppins"/>
              </a:rPr>
              <a:t>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826565"/>
            <a:ext cx="16230600" cy="1276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Poppins"/>
                <a:ea typeface="Poppins"/>
              </a:rPr>
              <a:t>01157160 陳天龍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505325"/>
            <a:ext cx="16230600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Poppins"/>
              </a:rPr>
              <a:t>Healthy Restaurant(Fatty Uncle)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05399" y="1350536"/>
            <a:ext cx="16677202" cy="224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FFFFFF"/>
                </a:solidFill>
                <a:latin typeface="Poppins"/>
              </a:rPr>
              <a:t>AFTER OPENING THE MENU PAGE, WE WILL PROMPT THE USER TO INPUT THE DATA NEEDED TO CALCULATE THE CALORIE FOR EACH DAY</a:t>
            </a:r>
          </a:p>
          <a:p>
            <a:pPr algn="ctr">
              <a:lnSpc>
                <a:spcPts val="5598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2289811" y="3592086"/>
            <a:ext cx="13708378" cy="6311566"/>
            <a:chOff x="0" y="0"/>
            <a:chExt cx="18277837" cy="841542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277839" cy="8415401"/>
            </a:xfrm>
            <a:custGeom>
              <a:avLst/>
              <a:gdLst/>
              <a:ahLst/>
              <a:cxnLst/>
              <a:rect r="r" b="b" t="t" l="l"/>
              <a:pathLst>
                <a:path h="8415401" w="18277839">
                  <a:moveTo>
                    <a:pt x="0" y="0"/>
                  </a:moveTo>
                  <a:lnTo>
                    <a:pt x="18277839" y="0"/>
                  </a:lnTo>
                  <a:lnTo>
                    <a:pt x="18277839" y="8415401"/>
                  </a:lnTo>
                  <a:lnTo>
                    <a:pt x="0" y="84154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23" r="0" b="-23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05399" y="1350536"/>
            <a:ext cx="16677202" cy="83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FFFFFF"/>
                </a:solidFill>
                <a:latin typeface="Poppins"/>
              </a:rPr>
              <a:t>EACH FOOD WILL HAVE ITS OWN CALORIE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788703" y="2726749"/>
            <a:ext cx="15016194" cy="6732260"/>
            <a:chOff x="0" y="0"/>
            <a:chExt cx="20021592" cy="897634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021550" cy="8976360"/>
            </a:xfrm>
            <a:custGeom>
              <a:avLst/>
              <a:gdLst/>
              <a:ahLst/>
              <a:cxnLst/>
              <a:rect r="r" b="b" t="t" l="l"/>
              <a:pathLst>
                <a:path h="8976360" w="20021550">
                  <a:moveTo>
                    <a:pt x="0" y="0"/>
                  </a:moveTo>
                  <a:lnTo>
                    <a:pt x="20021550" y="0"/>
                  </a:lnTo>
                  <a:lnTo>
                    <a:pt x="20021550" y="8976360"/>
                  </a:lnTo>
                  <a:lnTo>
                    <a:pt x="0" y="89763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50" r="0" b="-50"/>
              </a:stretch>
            </a:blip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05399" y="1350536"/>
            <a:ext cx="16677202" cy="83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FFFFFF"/>
                </a:solidFill>
                <a:latin typeface="Poppins"/>
              </a:rPr>
              <a:t>WE ALSO HAVE A ONE-TIME USE VOUCHER IN OUR CHECKOUT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440598" y="2819513"/>
            <a:ext cx="14651926" cy="6770411"/>
            <a:chOff x="0" y="0"/>
            <a:chExt cx="19535901" cy="90272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535902" cy="9027160"/>
            </a:xfrm>
            <a:custGeom>
              <a:avLst/>
              <a:gdLst/>
              <a:ahLst/>
              <a:cxnLst/>
              <a:rect r="r" b="b" t="t" l="l"/>
              <a:pathLst>
                <a:path h="9027160" w="19535902">
                  <a:moveTo>
                    <a:pt x="0" y="0"/>
                  </a:moveTo>
                  <a:lnTo>
                    <a:pt x="19535902" y="0"/>
                  </a:lnTo>
                  <a:lnTo>
                    <a:pt x="19535902" y="9027160"/>
                  </a:lnTo>
                  <a:lnTo>
                    <a:pt x="0" y="90271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34" r="0" b="-35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11007392" y="5661147"/>
            <a:ext cx="2704518" cy="1652333"/>
          </a:xfrm>
          <a:custGeom>
            <a:avLst/>
            <a:gdLst/>
            <a:ahLst/>
            <a:cxnLst/>
            <a:rect r="r" b="b" t="t" l="l"/>
            <a:pathLst>
              <a:path h="1652333" w="2704518">
                <a:moveTo>
                  <a:pt x="0" y="0"/>
                </a:moveTo>
                <a:lnTo>
                  <a:pt x="2704518" y="0"/>
                </a:lnTo>
                <a:lnTo>
                  <a:pt x="2704518" y="1652332"/>
                </a:lnTo>
                <a:lnTo>
                  <a:pt x="0" y="165233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022601"/>
            <a:ext cx="16230600" cy="3111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ea typeface="Poppins"/>
              </a:rPr>
              <a:t>最後實際的分工</a:t>
            </a:r>
          </a:p>
          <a:p>
            <a:pPr algn="ctr">
              <a:lnSpc>
                <a:spcPts val="11200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40041" y="4781550"/>
            <a:ext cx="17407918" cy="1276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Poppins"/>
              </a:rPr>
              <a:t>DIVISION OF LABOR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82357" y="1995108"/>
            <a:ext cx="6896271" cy="6137681"/>
            <a:chOff x="0" y="0"/>
            <a:chExt cx="9195028" cy="81835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195054" cy="8183626"/>
            </a:xfrm>
            <a:custGeom>
              <a:avLst/>
              <a:gdLst/>
              <a:ahLst/>
              <a:cxnLst/>
              <a:rect r="r" b="b" t="t" l="l"/>
              <a:pathLst>
                <a:path h="8183626" w="9195054">
                  <a:moveTo>
                    <a:pt x="0" y="0"/>
                  </a:moveTo>
                  <a:lnTo>
                    <a:pt x="9195054" y="0"/>
                  </a:lnTo>
                  <a:lnTo>
                    <a:pt x="9195054" y="8183626"/>
                  </a:lnTo>
                  <a:lnTo>
                    <a:pt x="0" y="8183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" t="0" r="-19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-10800000">
            <a:off x="11012108" y="2074660"/>
            <a:ext cx="6896271" cy="6137681"/>
            <a:chOff x="0" y="0"/>
            <a:chExt cx="9195028" cy="81835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195054" cy="8183626"/>
            </a:xfrm>
            <a:custGeom>
              <a:avLst/>
              <a:gdLst/>
              <a:ahLst/>
              <a:cxnLst/>
              <a:rect r="r" b="b" t="t" l="l"/>
              <a:pathLst>
                <a:path h="8183626" w="9195054">
                  <a:moveTo>
                    <a:pt x="0" y="0"/>
                  </a:moveTo>
                  <a:lnTo>
                    <a:pt x="9195054" y="0"/>
                  </a:lnTo>
                  <a:lnTo>
                    <a:pt x="9195054" y="8183626"/>
                  </a:lnTo>
                  <a:lnTo>
                    <a:pt x="0" y="8183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" t="0" r="-19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-306000">
            <a:off x="15385386" y="3791475"/>
            <a:ext cx="2786693" cy="2786684"/>
            <a:chOff x="0" y="0"/>
            <a:chExt cx="3715591" cy="371557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715639" cy="3715639"/>
            </a:xfrm>
            <a:custGeom>
              <a:avLst/>
              <a:gdLst/>
              <a:ahLst/>
              <a:cxnLst/>
              <a:rect r="r" b="b" t="t" l="l"/>
              <a:pathLst>
                <a:path h="3715639" w="3715639">
                  <a:moveTo>
                    <a:pt x="3628263" y="2015871"/>
                  </a:moveTo>
                  <a:cubicBezTo>
                    <a:pt x="3541014" y="2993644"/>
                    <a:pt x="2677541" y="3715639"/>
                    <a:pt x="1699768" y="3628390"/>
                  </a:cubicBezTo>
                  <a:cubicBezTo>
                    <a:pt x="721995" y="3541141"/>
                    <a:pt x="0" y="2677541"/>
                    <a:pt x="87249" y="1699768"/>
                  </a:cubicBezTo>
                  <a:cubicBezTo>
                    <a:pt x="174498" y="721995"/>
                    <a:pt x="1037971" y="0"/>
                    <a:pt x="2015871" y="87249"/>
                  </a:cubicBezTo>
                  <a:cubicBezTo>
                    <a:pt x="2993771" y="174498"/>
                    <a:pt x="3715639" y="1037971"/>
                    <a:pt x="3628263" y="2015871"/>
                  </a:cubicBezTo>
                  <a:close/>
                </a:path>
              </a:pathLst>
            </a:custGeom>
            <a:blipFill>
              <a:blip r:embed="rId8"/>
              <a:stretch>
                <a:fillRect l="-2253" t="-42857" r="-2254" b="-42855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-46914" y="3656603"/>
            <a:ext cx="2682308" cy="2742839"/>
            <a:chOff x="0" y="0"/>
            <a:chExt cx="3576411" cy="365711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576447" cy="3657092"/>
            </a:xfrm>
            <a:custGeom>
              <a:avLst/>
              <a:gdLst/>
              <a:ahLst/>
              <a:cxnLst/>
              <a:rect r="r" b="b" t="t" l="l"/>
              <a:pathLst>
                <a:path h="3657092" w="3576447">
                  <a:moveTo>
                    <a:pt x="3576447" y="1828546"/>
                  </a:moveTo>
                  <a:cubicBezTo>
                    <a:pt x="3576447" y="2838450"/>
                    <a:pt x="2775839" y="3657092"/>
                    <a:pt x="1788287" y="3657092"/>
                  </a:cubicBezTo>
                  <a:cubicBezTo>
                    <a:pt x="800735" y="3657092"/>
                    <a:pt x="0" y="2838450"/>
                    <a:pt x="0" y="1828546"/>
                  </a:cubicBezTo>
                  <a:cubicBezTo>
                    <a:pt x="0" y="818642"/>
                    <a:pt x="800608" y="0"/>
                    <a:pt x="1788160" y="0"/>
                  </a:cubicBezTo>
                  <a:cubicBezTo>
                    <a:pt x="2775712" y="0"/>
                    <a:pt x="3576320" y="818642"/>
                    <a:pt x="3576320" y="1828546"/>
                  </a:cubicBezTo>
                  <a:close/>
                </a:path>
              </a:pathLst>
            </a:custGeom>
            <a:blipFill>
              <a:blip r:embed="rId9"/>
              <a:stretch>
                <a:fillRect l="0" t="-15956" r="1" b="-15957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623394" y="704850"/>
            <a:ext cx="6686118" cy="1171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3"/>
              </a:lnSpc>
            </a:pPr>
            <a:r>
              <a:rPr lang="en-US" sz="5616">
                <a:solidFill>
                  <a:srgbClr val="FFFFFF"/>
                </a:solidFill>
                <a:latin typeface="Poppins"/>
                <a:ea typeface="Poppins"/>
              </a:rPr>
              <a:t>01157061 - 吳俊威: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042585" y="704850"/>
            <a:ext cx="6686118" cy="1171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3"/>
              </a:lnSpc>
            </a:pPr>
            <a:r>
              <a:rPr lang="en-US" sz="5616">
                <a:solidFill>
                  <a:srgbClr val="FFFFFF"/>
                </a:solidFill>
                <a:latin typeface="Poppins"/>
                <a:ea typeface="Poppins"/>
              </a:rPr>
              <a:t>01157060 - 陳天龍: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81707" y="8015183"/>
            <a:ext cx="4447223" cy="2162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3"/>
              </a:lnSpc>
            </a:pPr>
            <a:r>
              <a:rPr lang="en-US" sz="5616">
                <a:solidFill>
                  <a:srgbClr val="FFFFFF"/>
                </a:solidFill>
                <a:latin typeface="Poppins"/>
              </a:rPr>
              <a:t>ABOUT AND CONTACT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573182" y="8015183"/>
            <a:ext cx="6686118" cy="2162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3"/>
              </a:lnSpc>
            </a:pPr>
            <a:r>
              <a:rPr lang="en-US" sz="5616">
                <a:solidFill>
                  <a:srgbClr val="FFFFFF"/>
                </a:solidFill>
                <a:latin typeface="Poppins"/>
                <a:ea typeface="Poppins"/>
              </a:rPr>
              <a:t>INDEX ，MENU</a:t>
            </a:r>
          </a:p>
          <a:p>
            <a:pPr algn="l">
              <a:lnSpc>
                <a:spcPts val="7863"/>
              </a:lnSpc>
            </a:pPr>
            <a:r>
              <a:rPr lang="en-US" sz="5616">
                <a:solidFill>
                  <a:srgbClr val="FFFFFF"/>
                </a:solidFill>
                <a:latin typeface="Poppins"/>
              </a:rPr>
              <a:t>AND CHECKOUT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072424" y="2430658"/>
            <a:ext cx="2386704" cy="369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8"/>
              </a:lnSpc>
            </a:pPr>
            <a:r>
              <a:rPr lang="en-US" sz="3675">
                <a:solidFill>
                  <a:srgbClr val="FFFAEF"/>
                </a:solidFill>
                <a:latin typeface="CS Gordon Serif"/>
              </a:rPr>
              <a:t>HTML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265776" y="3586267"/>
            <a:ext cx="2386704" cy="369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8"/>
              </a:lnSpc>
            </a:pPr>
            <a:r>
              <a:rPr lang="en-US" sz="3675">
                <a:solidFill>
                  <a:srgbClr val="FFFAEF"/>
                </a:solidFill>
                <a:latin typeface="CS Gordon Serif"/>
              </a:rPr>
              <a:t>CSS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536837" y="5032025"/>
            <a:ext cx="2619225" cy="19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8"/>
              </a:lnSpc>
            </a:pPr>
            <a:r>
              <a:rPr lang="en-US" sz="2175">
                <a:solidFill>
                  <a:srgbClr val="FFFAEF"/>
                </a:solidFill>
                <a:latin typeface="CS Gordon Serif"/>
              </a:rPr>
              <a:t>JAVASCRIPT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121294" y="6267448"/>
            <a:ext cx="2675666" cy="250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8"/>
              </a:lnSpc>
            </a:pPr>
            <a:r>
              <a:rPr lang="en-US" sz="2574">
                <a:solidFill>
                  <a:srgbClr val="FFFAEF"/>
                </a:solidFill>
                <a:latin typeface="CS Gordon Serif"/>
              </a:rPr>
              <a:t>ASSETS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072424" y="7437895"/>
            <a:ext cx="2774026" cy="250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8"/>
              </a:lnSpc>
            </a:pPr>
            <a:r>
              <a:rPr lang="en-US" sz="2574">
                <a:solidFill>
                  <a:srgbClr val="FFFAEF"/>
                </a:solidFill>
                <a:latin typeface="CS Gordon Serif"/>
              </a:rPr>
              <a:t>NODEJS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623377" y="2506644"/>
            <a:ext cx="2386704" cy="369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8"/>
              </a:lnSpc>
            </a:pPr>
            <a:r>
              <a:rPr lang="en-US" sz="3675">
                <a:solidFill>
                  <a:srgbClr val="FFFAEF"/>
                </a:solidFill>
                <a:latin typeface="CS Gordon Serif"/>
              </a:rPr>
              <a:t>HTML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430025" y="3643417"/>
            <a:ext cx="2386704" cy="369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8"/>
              </a:lnSpc>
            </a:pPr>
            <a:r>
              <a:rPr lang="en-US" sz="3675">
                <a:solidFill>
                  <a:srgbClr val="FFFAEF"/>
                </a:solidFill>
                <a:latin typeface="CS Gordon Serif"/>
              </a:rPr>
              <a:t>CSS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285544" y="6340848"/>
            <a:ext cx="2675666" cy="250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8"/>
              </a:lnSpc>
            </a:pPr>
            <a:r>
              <a:rPr lang="en-US" sz="2574">
                <a:solidFill>
                  <a:srgbClr val="FFFAEF"/>
                </a:solidFill>
                <a:latin typeface="CS Gordon Serif"/>
              </a:rPr>
              <a:t>MONGODB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012108" y="5111576"/>
            <a:ext cx="2619225" cy="19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8"/>
              </a:lnSpc>
            </a:pPr>
            <a:r>
              <a:rPr lang="en-US" sz="2175">
                <a:solidFill>
                  <a:srgbClr val="FFFAEF"/>
                </a:solidFill>
                <a:latin typeface="CS Gordon Serif"/>
              </a:rPr>
              <a:t>JAVASCRIPT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321720" y="7547260"/>
            <a:ext cx="2774026" cy="250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8"/>
              </a:lnSpc>
            </a:pPr>
            <a:r>
              <a:rPr lang="en-US" sz="2574">
                <a:solidFill>
                  <a:srgbClr val="FFFAEF"/>
                </a:solidFill>
                <a:latin typeface="CS Gordon Serif"/>
              </a:rPr>
              <a:t>NODEJS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500460" y="3867150"/>
            <a:ext cx="17407918" cy="216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u="sng">
                <a:solidFill>
                  <a:srgbClr val="0000FF"/>
                </a:solidFill>
                <a:latin typeface="Poppins"/>
                <a:hlinkClick r:id="rId7" tooltip="https://geattt.github.io/Final-Project/"/>
              </a:rPr>
              <a:t>GO TO OUR WEBSITE</a:t>
            </a:r>
          </a:p>
          <a:p>
            <a:pPr algn="ctr">
              <a:lnSpc>
                <a:spcPts val="8400"/>
              </a:lnSpc>
            </a:pPr>
            <a:r>
              <a:rPr lang="en-US" sz="6000" u="sng">
                <a:solidFill>
                  <a:srgbClr val="FFFFFF"/>
                </a:solidFill>
                <a:latin typeface="Poppins"/>
              </a:rPr>
              <a:t>https://geattt.github.io/Final-Project/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500460" y="3867150"/>
            <a:ext cx="17407918" cy="216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u="sng">
                <a:solidFill>
                  <a:srgbClr val="E14761"/>
                </a:solidFill>
                <a:latin typeface="Poppins"/>
                <a:hlinkClick r:id="rId7" tooltip="https://github.com/Geattt/Final-Project.git"/>
              </a:rPr>
              <a:t>GO TO OUR GITHUB</a:t>
            </a:r>
          </a:p>
          <a:p>
            <a:pPr algn="ctr">
              <a:lnSpc>
                <a:spcPts val="8400"/>
              </a:lnSpc>
            </a:pPr>
            <a:r>
              <a:rPr lang="en-US" sz="6000" u="sng">
                <a:solidFill>
                  <a:srgbClr val="FFFFFF"/>
                </a:solidFill>
                <a:latin typeface="Poppins"/>
              </a:rPr>
              <a:t>https://github.com/Geattt/Final-Project.git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8785978" y="2205549"/>
            <a:ext cx="7973317" cy="940520"/>
          </a:xfrm>
          <a:custGeom>
            <a:avLst/>
            <a:gdLst/>
            <a:ahLst/>
            <a:cxnLst/>
            <a:rect r="r" b="b" t="t" l="l"/>
            <a:pathLst>
              <a:path h="940520" w="7973317">
                <a:moveTo>
                  <a:pt x="0" y="0"/>
                </a:moveTo>
                <a:lnTo>
                  <a:pt x="7973317" y="0"/>
                </a:lnTo>
                <a:lnTo>
                  <a:pt x="7973317" y="940520"/>
                </a:lnTo>
                <a:lnTo>
                  <a:pt x="0" y="9405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785978" y="2205549"/>
            <a:ext cx="1833655" cy="940520"/>
          </a:xfrm>
          <a:custGeom>
            <a:avLst/>
            <a:gdLst/>
            <a:ahLst/>
            <a:cxnLst/>
            <a:rect r="r" b="b" t="t" l="l"/>
            <a:pathLst>
              <a:path h="940520" w="1833655">
                <a:moveTo>
                  <a:pt x="0" y="0"/>
                </a:moveTo>
                <a:lnTo>
                  <a:pt x="1833655" y="0"/>
                </a:lnTo>
                <a:lnTo>
                  <a:pt x="1833655" y="940520"/>
                </a:lnTo>
                <a:lnTo>
                  <a:pt x="0" y="9405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544696" y="2288459"/>
            <a:ext cx="316219" cy="57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grandir Bold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077883" y="2256709"/>
            <a:ext cx="5216170" cy="681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8"/>
              </a:lnSpc>
            </a:pPr>
            <a:r>
              <a:rPr lang="en-US" sz="2999">
                <a:solidFill>
                  <a:srgbClr val="000000"/>
                </a:solidFill>
                <a:latin typeface="Agrandir"/>
              </a:rPr>
              <a:t>Mission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8742829" y="3794585"/>
            <a:ext cx="7973317" cy="940520"/>
          </a:xfrm>
          <a:custGeom>
            <a:avLst/>
            <a:gdLst/>
            <a:ahLst/>
            <a:cxnLst/>
            <a:rect r="r" b="b" t="t" l="l"/>
            <a:pathLst>
              <a:path h="940520" w="7973317">
                <a:moveTo>
                  <a:pt x="0" y="0"/>
                </a:moveTo>
                <a:lnTo>
                  <a:pt x="7973317" y="0"/>
                </a:lnTo>
                <a:lnTo>
                  <a:pt x="7973317" y="940520"/>
                </a:lnTo>
                <a:lnTo>
                  <a:pt x="0" y="9405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8742829" y="3794585"/>
            <a:ext cx="1833655" cy="940520"/>
          </a:xfrm>
          <a:custGeom>
            <a:avLst/>
            <a:gdLst/>
            <a:ahLst/>
            <a:cxnLst/>
            <a:rect r="r" b="b" t="t" l="l"/>
            <a:pathLst>
              <a:path h="940520" w="1833655">
                <a:moveTo>
                  <a:pt x="0" y="0"/>
                </a:moveTo>
                <a:lnTo>
                  <a:pt x="1833655" y="0"/>
                </a:lnTo>
                <a:lnTo>
                  <a:pt x="1833655" y="940520"/>
                </a:lnTo>
                <a:lnTo>
                  <a:pt x="0" y="9405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501547" y="3877495"/>
            <a:ext cx="316219" cy="57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grandir Bold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034734" y="3845745"/>
            <a:ext cx="5216170" cy="5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8"/>
              </a:lnSpc>
            </a:pPr>
            <a:r>
              <a:rPr lang="en-US" sz="2999">
                <a:solidFill>
                  <a:srgbClr val="000000"/>
                </a:solidFill>
                <a:latin typeface="Agrandir"/>
              </a:rPr>
              <a:t>Web Structure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8742829" y="5361395"/>
            <a:ext cx="7973317" cy="940520"/>
          </a:xfrm>
          <a:custGeom>
            <a:avLst/>
            <a:gdLst/>
            <a:ahLst/>
            <a:cxnLst/>
            <a:rect r="r" b="b" t="t" l="l"/>
            <a:pathLst>
              <a:path h="940520" w="7973317">
                <a:moveTo>
                  <a:pt x="0" y="0"/>
                </a:moveTo>
                <a:lnTo>
                  <a:pt x="7973317" y="0"/>
                </a:lnTo>
                <a:lnTo>
                  <a:pt x="7973317" y="940520"/>
                </a:lnTo>
                <a:lnTo>
                  <a:pt x="0" y="9405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8742829" y="5361395"/>
            <a:ext cx="1833655" cy="940520"/>
          </a:xfrm>
          <a:custGeom>
            <a:avLst/>
            <a:gdLst/>
            <a:ahLst/>
            <a:cxnLst/>
            <a:rect r="r" b="b" t="t" l="l"/>
            <a:pathLst>
              <a:path h="940520" w="1833655">
                <a:moveTo>
                  <a:pt x="0" y="0"/>
                </a:moveTo>
                <a:lnTo>
                  <a:pt x="1833655" y="0"/>
                </a:lnTo>
                <a:lnTo>
                  <a:pt x="1833655" y="940520"/>
                </a:lnTo>
                <a:lnTo>
                  <a:pt x="0" y="9405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9501547" y="5444305"/>
            <a:ext cx="316219" cy="57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grandir Bol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034734" y="5412555"/>
            <a:ext cx="5216170" cy="5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8"/>
              </a:lnSpc>
            </a:pPr>
            <a:r>
              <a:rPr lang="en-US" sz="2999">
                <a:solidFill>
                  <a:srgbClr val="000000"/>
                </a:solidFill>
                <a:latin typeface="Agrandir"/>
              </a:rPr>
              <a:t>Tehnology Used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8742829" y="6928204"/>
            <a:ext cx="7973317" cy="940520"/>
          </a:xfrm>
          <a:custGeom>
            <a:avLst/>
            <a:gdLst/>
            <a:ahLst/>
            <a:cxnLst/>
            <a:rect r="r" b="b" t="t" l="l"/>
            <a:pathLst>
              <a:path h="940520" w="7973317">
                <a:moveTo>
                  <a:pt x="0" y="0"/>
                </a:moveTo>
                <a:lnTo>
                  <a:pt x="7973317" y="0"/>
                </a:lnTo>
                <a:lnTo>
                  <a:pt x="7973317" y="940520"/>
                </a:lnTo>
                <a:lnTo>
                  <a:pt x="0" y="9405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8742829" y="6928204"/>
            <a:ext cx="1833655" cy="940520"/>
          </a:xfrm>
          <a:custGeom>
            <a:avLst/>
            <a:gdLst/>
            <a:ahLst/>
            <a:cxnLst/>
            <a:rect r="r" b="b" t="t" l="l"/>
            <a:pathLst>
              <a:path h="940520" w="1833655">
                <a:moveTo>
                  <a:pt x="0" y="0"/>
                </a:moveTo>
                <a:lnTo>
                  <a:pt x="1833655" y="0"/>
                </a:lnTo>
                <a:lnTo>
                  <a:pt x="1833655" y="940520"/>
                </a:lnTo>
                <a:lnTo>
                  <a:pt x="0" y="9405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9501547" y="7011114"/>
            <a:ext cx="316219" cy="57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grandir Bold"/>
              </a:rPr>
              <a:t>4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034734" y="6979364"/>
            <a:ext cx="5216170" cy="5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8"/>
              </a:lnSpc>
            </a:pPr>
            <a:r>
              <a:rPr lang="en-US" sz="2999">
                <a:solidFill>
                  <a:srgbClr val="000000"/>
                </a:solidFill>
                <a:latin typeface="Agrandir"/>
              </a:rPr>
              <a:t>Advantage of Website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219240" y="-9503"/>
            <a:ext cx="42862" cy="10306050"/>
            <a:chOff x="0" y="0"/>
            <a:chExt cx="57149" cy="137414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7150" cy="13741400"/>
            </a:xfrm>
            <a:custGeom>
              <a:avLst/>
              <a:gdLst/>
              <a:ahLst/>
              <a:cxnLst/>
              <a:rect r="r" b="b" t="t" l="l"/>
              <a:pathLst>
                <a:path h="13741400" w="57150">
                  <a:moveTo>
                    <a:pt x="31750" y="13728700"/>
                  </a:move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cubicBezTo>
                    <a:pt x="19685" y="0"/>
                    <a:pt x="25400" y="5715"/>
                    <a:pt x="25400" y="12700"/>
                  </a:cubicBezTo>
                  <a:lnTo>
                    <a:pt x="57150" y="13728700"/>
                  </a:lnTo>
                  <a:cubicBezTo>
                    <a:pt x="57150" y="13735686"/>
                    <a:pt x="51435" y="13741400"/>
                    <a:pt x="44450" y="13741400"/>
                  </a:cubicBezTo>
                  <a:cubicBezTo>
                    <a:pt x="37465" y="13741400"/>
                    <a:pt x="31750" y="13735686"/>
                    <a:pt x="31750" y="137287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028700" y="3931911"/>
            <a:ext cx="4999779" cy="139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8">
                <a:solidFill>
                  <a:srgbClr val="FFFFFF"/>
                </a:solidFill>
                <a:latin typeface="Agrandir Bold"/>
              </a:rPr>
              <a:t>Agenda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28700" y="5380841"/>
            <a:ext cx="4999779" cy="640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Agrandir"/>
              </a:rPr>
              <a:t>Topics Covered</a:t>
            </a:r>
          </a:p>
        </p:txBody>
      </p:sp>
      <p:sp>
        <p:nvSpPr>
          <p:cNvPr name="Freeform 29" id="29"/>
          <p:cNvSpPr/>
          <p:nvPr/>
        </p:nvSpPr>
        <p:spPr>
          <a:xfrm flipH="false" flipV="false" rot="0">
            <a:off x="8785978" y="8359596"/>
            <a:ext cx="7973317" cy="940520"/>
          </a:xfrm>
          <a:custGeom>
            <a:avLst/>
            <a:gdLst/>
            <a:ahLst/>
            <a:cxnLst/>
            <a:rect r="r" b="b" t="t" l="l"/>
            <a:pathLst>
              <a:path h="940520" w="7973317">
                <a:moveTo>
                  <a:pt x="0" y="0"/>
                </a:moveTo>
                <a:lnTo>
                  <a:pt x="7973317" y="0"/>
                </a:lnTo>
                <a:lnTo>
                  <a:pt x="7973317" y="940520"/>
                </a:lnTo>
                <a:lnTo>
                  <a:pt x="0" y="9405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8742829" y="8317780"/>
            <a:ext cx="1833655" cy="940520"/>
          </a:xfrm>
          <a:custGeom>
            <a:avLst/>
            <a:gdLst/>
            <a:ahLst/>
            <a:cxnLst/>
            <a:rect r="r" b="b" t="t" l="l"/>
            <a:pathLst>
              <a:path h="940520" w="1833655">
                <a:moveTo>
                  <a:pt x="0" y="0"/>
                </a:moveTo>
                <a:lnTo>
                  <a:pt x="1833655" y="0"/>
                </a:lnTo>
                <a:lnTo>
                  <a:pt x="1833655" y="940520"/>
                </a:lnTo>
                <a:lnTo>
                  <a:pt x="0" y="9405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9544696" y="8443553"/>
            <a:ext cx="316219" cy="488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grandir Bold"/>
              </a:rPr>
              <a:t>5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1034734" y="8440224"/>
            <a:ext cx="5216170" cy="681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8"/>
              </a:lnSpc>
            </a:pPr>
            <a:r>
              <a:rPr lang="en-US" sz="2999">
                <a:solidFill>
                  <a:srgbClr val="000000"/>
                </a:solidFill>
                <a:latin typeface="Agrandir"/>
              </a:rPr>
              <a:t>Division of Labor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032346"/>
            <a:ext cx="16230600" cy="169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ea typeface="Poppins"/>
              </a:rPr>
              <a:t>網站作品的創作動機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40041" y="4781550"/>
            <a:ext cx="17407918" cy="234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Poppins"/>
              </a:rPr>
              <a:t>MOTIVATION FOR CREATING THE WEBSITE WORK</a:t>
            </a:r>
          </a:p>
          <a:p>
            <a:pPr algn="ctr">
              <a:lnSpc>
                <a:spcPts val="84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981707" y="2298664"/>
            <a:ext cx="14736378" cy="5115432"/>
            <a:chOff x="0" y="0"/>
            <a:chExt cx="19648504" cy="682057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648551" cy="6820535"/>
            </a:xfrm>
            <a:custGeom>
              <a:avLst/>
              <a:gdLst/>
              <a:ahLst/>
              <a:cxnLst/>
              <a:rect r="r" b="b" t="t" l="l"/>
              <a:pathLst>
                <a:path h="6820535" w="19648551">
                  <a:moveTo>
                    <a:pt x="0" y="0"/>
                  </a:moveTo>
                  <a:lnTo>
                    <a:pt x="19648551" y="0"/>
                  </a:lnTo>
                  <a:lnTo>
                    <a:pt x="19648551" y="6820535"/>
                  </a:lnTo>
                  <a:lnTo>
                    <a:pt x="0" y="68205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032346"/>
            <a:ext cx="16230600" cy="145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Poppins"/>
                <a:ea typeface="Poppins"/>
              </a:rPr>
              <a:t>最後版本的網站架構(頁面結構)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40041" y="4781550"/>
            <a:ext cx="17407918" cy="322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Poppins"/>
              </a:rPr>
              <a:t>The final version of the website architecture (page structure)</a:t>
            </a:r>
          </a:p>
          <a:p>
            <a:pPr algn="ctr">
              <a:lnSpc>
                <a:spcPts val="84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3" r="-1" b="-12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3" r="0" b="-3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0" y="657938"/>
            <a:ext cx="18431672" cy="8971123"/>
          </a:xfrm>
          <a:custGeom>
            <a:avLst/>
            <a:gdLst/>
            <a:ahLst/>
            <a:cxnLst/>
            <a:rect r="r" b="b" t="t" l="l"/>
            <a:pathLst>
              <a:path h="8971123" w="18431672">
                <a:moveTo>
                  <a:pt x="0" y="0"/>
                </a:moveTo>
                <a:lnTo>
                  <a:pt x="18431672" y="0"/>
                </a:lnTo>
                <a:lnTo>
                  <a:pt x="18431672" y="8971124"/>
                </a:lnTo>
                <a:lnTo>
                  <a:pt x="0" y="89711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86" t="0" r="-386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032346"/>
            <a:ext cx="16230600" cy="169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Poppins"/>
                <a:ea typeface="Poppins"/>
              </a:rPr>
              <a:t>實際使用之WEB技術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40041" y="4781550"/>
            <a:ext cx="17407918" cy="234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Poppins"/>
              </a:rPr>
              <a:t>WEB TECHNOLOGY USED IN THIS PROJECT</a:t>
            </a:r>
          </a:p>
          <a:p>
            <a:pPr algn="ctr">
              <a:lnSpc>
                <a:spcPts val="84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23900"/>
            <a:ext cx="11458188" cy="6044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44"/>
              </a:lnSpc>
            </a:pPr>
            <a:r>
              <a:rPr lang="en-US" sz="5031">
                <a:solidFill>
                  <a:srgbClr val="FFFFFF"/>
                </a:solidFill>
                <a:latin typeface="Poppins"/>
                <a:ea typeface="Poppins"/>
              </a:rPr>
              <a:t>FRONT-END：</a:t>
            </a:r>
          </a:p>
          <a:p>
            <a:pPr algn="l" marL="1150151" indent="-383384" lvl="2">
              <a:lnSpc>
                <a:spcPts val="7044"/>
              </a:lnSpc>
              <a:buFont typeface="Arial"/>
              <a:buChar char="⚬"/>
            </a:pPr>
            <a:r>
              <a:rPr lang="en-US" sz="5031">
                <a:solidFill>
                  <a:srgbClr val="FFFFFF"/>
                </a:solidFill>
                <a:latin typeface="Poppins"/>
              </a:rPr>
              <a:t>HTML</a:t>
            </a:r>
          </a:p>
          <a:p>
            <a:pPr algn="l" marL="1150151" indent="-383384" lvl="2">
              <a:lnSpc>
                <a:spcPts val="7044"/>
              </a:lnSpc>
              <a:buFont typeface="Arial"/>
              <a:buChar char="⚬"/>
            </a:pPr>
            <a:r>
              <a:rPr lang="en-US" sz="5031">
                <a:solidFill>
                  <a:srgbClr val="FFFFFF"/>
                </a:solidFill>
                <a:latin typeface="Poppins"/>
              </a:rPr>
              <a:t>CSS</a:t>
            </a:r>
          </a:p>
          <a:p>
            <a:pPr algn="l" marL="1150151" indent="-383384" lvl="2">
              <a:lnSpc>
                <a:spcPts val="7044"/>
              </a:lnSpc>
              <a:buFont typeface="Arial"/>
              <a:buChar char="⚬"/>
            </a:pPr>
            <a:r>
              <a:rPr lang="en-US" sz="5031">
                <a:solidFill>
                  <a:srgbClr val="FFFFFF"/>
                </a:solidFill>
                <a:latin typeface="Poppins"/>
              </a:rPr>
              <a:t>JAVASCRIPT</a:t>
            </a:r>
          </a:p>
          <a:p>
            <a:pPr algn="ctr" marL="1150151" indent="-383384" lvl="2">
              <a:lnSpc>
                <a:spcPts val="7044"/>
              </a:lnSpc>
            </a:pPr>
          </a:p>
          <a:p>
            <a:pPr algn="ctr" marL="1150151" indent="-383384" lvl="2">
              <a:lnSpc>
                <a:spcPts val="11270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4518420"/>
            <a:ext cx="11458188" cy="194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4999">
                <a:solidFill>
                  <a:srgbClr val="FFFFFF"/>
                </a:solidFill>
                <a:latin typeface="Poppins"/>
              </a:rPr>
              <a:t>BACK-END:</a:t>
            </a:r>
          </a:p>
          <a:p>
            <a:pPr algn="l" marL="1143001" indent="-381000" lvl="2">
              <a:lnSpc>
                <a:spcPts val="7000"/>
              </a:lnSpc>
              <a:buFont typeface="Arial"/>
              <a:buChar char="⚬"/>
            </a:pPr>
            <a:r>
              <a:rPr lang="en-US" sz="4999">
                <a:solidFill>
                  <a:srgbClr val="FFFFFF"/>
                </a:solidFill>
                <a:latin typeface="Poppins"/>
              </a:rPr>
              <a:t>NODE.JS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462119"/>
            <a:ext cx="11458188" cy="194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4999">
                <a:solidFill>
                  <a:srgbClr val="FFFFFF"/>
                </a:solidFill>
                <a:latin typeface="Poppins"/>
              </a:rPr>
              <a:t>DATABASE:</a:t>
            </a:r>
          </a:p>
          <a:p>
            <a:pPr algn="l" marL="1143001" indent="-381000" lvl="2">
              <a:lnSpc>
                <a:spcPts val="7000"/>
              </a:lnSpc>
              <a:buFont typeface="Arial"/>
              <a:buChar char="⚬"/>
            </a:pPr>
            <a:r>
              <a:rPr lang="en-US" sz="4999">
                <a:solidFill>
                  <a:srgbClr val="FFFFFF"/>
                </a:solidFill>
                <a:latin typeface="Poppins"/>
              </a:rPr>
              <a:t>MONGO DB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29" r="0" b="-932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461777" y="7605853"/>
            <a:ext cx="1652447" cy="1652447"/>
          </a:xfrm>
          <a:custGeom>
            <a:avLst/>
            <a:gdLst/>
            <a:ahLst/>
            <a:cxnLst/>
            <a:rect r="r" b="b" t="t" l="l"/>
            <a:pathLst>
              <a:path h="1652447" w="1652447">
                <a:moveTo>
                  <a:pt x="0" y="0"/>
                </a:moveTo>
                <a:lnTo>
                  <a:pt x="1652447" y="0"/>
                </a:lnTo>
                <a:lnTo>
                  <a:pt x="1652447" y="1652447"/>
                </a:lnTo>
                <a:lnTo>
                  <a:pt x="0" y="165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022601"/>
            <a:ext cx="16230600" cy="169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ea typeface="Poppins"/>
              </a:rPr>
              <a:t>網站的特色與優點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5010081" y="315677"/>
            <a:ext cx="2898297" cy="2774040"/>
            <a:chOff x="0" y="0"/>
            <a:chExt cx="3864396" cy="369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4356" cy="3698748"/>
            </a:xfrm>
            <a:custGeom>
              <a:avLst/>
              <a:gdLst/>
              <a:ahLst/>
              <a:cxnLst/>
              <a:rect r="r" b="b" t="t" l="l"/>
              <a:pathLst>
                <a:path h="3698748" w="3864356">
                  <a:moveTo>
                    <a:pt x="0" y="0"/>
                  </a:moveTo>
                  <a:lnTo>
                    <a:pt x="3864356" y="0"/>
                  </a:lnTo>
                  <a:lnTo>
                    <a:pt x="3864356" y="3698748"/>
                  </a:lnTo>
                  <a:lnTo>
                    <a:pt x="0" y="369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3" r="-1" b="-1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771244" y="6747869"/>
            <a:ext cx="5505900" cy="3223454"/>
            <a:chOff x="0" y="0"/>
            <a:chExt cx="7341200" cy="42979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41235" cy="4297934"/>
            </a:xfrm>
            <a:custGeom>
              <a:avLst/>
              <a:gdLst/>
              <a:ahLst/>
              <a:cxnLst/>
              <a:rect r="r" b="b" t="t" l="l"/>
              <a:pathLst>
                <a:path h="4297934" w="7341235">
                  <a:moveTo>
                    <a:pt x="0" y="0"/>
                  </a:moveTo>
                  <a:lnTo>
                    <a:pt x="7341235" y="0"/>
                  </a:lnTo>
                  <a:lnTo>
                    <a:pt x="7341235" y="4297934"/>
                  </a:lnTo>
                  <a:lnTo>
                    <a:pt x="0" y="4297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3" r="0" b="-3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40041" y="4781550"/>
            <a:ext cx="17407918" cy="1276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Poppins"/>
              </a:rPr>
              <a:t>FUNCTIONALITY AND ADVANTAGE OF WEBSITE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DAF350dePoQ</dc:identifier>
  <dcterms:modified xsi:type="dcterms:W3CDTF">2011-08-01T06:04:30Z</dcterms:modified>
  <cp:revision>1</cp:revision>
  <dc:title>Healthy Restaurant(FattyUncle)-01157061+01157160.pptx</dc:title>
</cp:coreProperties>
</file>

<file path=docProps/thumbnail.jpeg>
</file>